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6" d="100"/>
          <a:sy n="76" d="100"/>
        </p:scale>
        <p:origin x="55"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5C3D89-3D3C-4150-BB38-66808EE3D931}" type="datetimeFigureOut">
              <a:rPr lang="en-US" smtClean="0"/>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5C017C7-FAE9-4F57-8CC4-364DE6A378C7}" type="slidenum">
              <a:rPr lang="en-US" smtClean="0"/>
              <a:t>‹#›</a:t>
            </a:fld>
            <a:endParaRPr lang="en-US"/>
          </a:p>
        </p:txBody>
      </p:sp>
    </p:spTree>
    <p:extLst>
      <p:ext uri="{BB962C8B-B14F-4D97-AF65-F5344CB8AC3E}">
        <p14:creationId xmlns:p14="http://schemas.microsoft.com/office/powerpoint/2010/main" val="320032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5C3D89-3D3C-4150-BB38-66808EE3D931}" type="datetimeFigureOut">
              <a:rPr lang="en-US" smtClean="0"/>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017C7-FAE9-4F57-8CC4-364DE6A378C7}" type="slidenum">
              <a:rPr lang="en-US" smtClean="0"/>
              <a:t>‹#›</a:t>
            </a:fld>
            <a:endParaRPr lang="en-US"/>
          </a:p>
        </p:txBody>
      </p:sp>
    </p:spTree>
    <p:extLst>
      <p:ext uri="{BB962C8B-B14F-4D97-AF65-F5344CB8AC3E}">
        <p14:creationId xmlns:p14="http://schemas.microsoft.com/office/powerpoint/2010/main" val="53104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5C3D89-3D3C-4150-BB38-66808EE3D931}" type="datetimeFigureOut">
              <a:rPr lang="en-US" smtClean="0"/>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017C7-FAE9-4F57-8CC4-364DE6A378C7}" type="slidenum">
              <a:rPr lang="en-US" smtClean="0"/>
              <a:t>‹#›</a:t>
            </a:fld>
            <a:endParaRPr lang="en-US"/>
          </a:p>
        </p:txBody>
      </p:sp>
    </p:spTree>
    <p:extLst>
      <p:ext uri="{BB962C8B-B14F-4D97-AF65-F5344CB8AC3E}">
        <p14:creationId xmlns:p14="http://schemas.microsoft.com/office/powerpoint/2010/main" val="387342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5C3D89-3D3C-4150-BB38-66808EE3D931}" type="datetimeFigureOut">
              <a:rPr lang="en-US" smtClean="0"/>
              <a:t>8/25/2021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017C7-FAE9-4F57-8CC4-364DE6A378C7}" type="slidenum">
              <a:rPr lang="en-US" smtClean="0"/>
              <a:t>‹#›</a:t>
            </a:fld>
            <a:endParaRPr lang="en-US"/>
          </a:p>
        </p:txBody>
      </p:sp>
    </p:spTree>
    <p:extLst>
      <p:ext uri="{BB962C8B-B14F-4D97-AF65-F5344CB8AC3E}">
        <p14:creationId xmlns:p14="http://schemas.microsoft.com/office/powerpoint/2010/main" val="87454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1C5C3D89-3D3C-4150-BB38-66808EE3D931}" type="datetimeFigureOut">
              <a:rPr lang="en-US" smtClean="0"/>
              <a:t>8/25/2021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5C017C7-FAE9-4F57-8CC4-364DE6A378C7}" type="slidenum">
              <a:rPr lang="en-US" smtClean="0"/>
              <a:t>‹#›</a:t>
            </a:fld>
            <a:endParaRPr lang="en-US"/>
          </a:p>
        </p:txBody>
      </p:sp>
    </p:spTree>
    <p:extLst>
      <p:ext uri="{BB962C8B-B14F-4D97-AF65-F5344CB8AC3E}">
        <p14:creationId xmlns:p14="http://schemas.microsoft.com/office/powerpoint/2010/main" val="1658481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5C3D89-3D3C-4150-BB38-66808EE3D931}" type="datetimeFigureOut">
              <a:rPr lang="en-US" smtClean="0"/>
              <a:t>8/25/2021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017C7-FAE9-4F57-8CC4-364DE6A378C7}" type="slidenum">
              <a:rPr lang="en-US" smtClean="0"/>
              <a:t>‹#›</a:t>
            </a:fld>
            <a:endParaRPr lang="en-US"/>
          </a:p>
        </p:txBody>
      </p:sp>
    </p:spTree>
    <p:extLst>
      <p:ext uri="{BB962C8B-B14F-4D97-AF65-F5344CB8AC3E}">
        <p14:creationId xmlns:p14="http://schemas.microsoft.com/office/powerpoint/2010/main" val="218130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5C3D89-3D3C-4150-BB38-66808EE3D931}" type="datetimeFigureOut">
              <a:rPr lang="en-US" smtClean="0"/>
              <a:t>8/25/2021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C017C7-FAE9-4F57-8CC4-364DE6A378C7}" type="slidenum">
              <a:rPr lang="en-US" smtClean="0"/>
              <a:t>‹#›</a:t>
            </a:fld>
            <a:endParaRPr lang="en-US"/>
          </a:p>
        </p:txBody>
      </p:sp>
    </p:spTree>
    <p:extLst>
      <p:ext uri="{BB962C8B-B14F-4D97-AF65-F5344CB8AC3E}">
        <p14:creationId xmlns:p14="http://schemas.microsoft.com/office/powerpoint/2010/main" val="76466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5C3D89-3D3C-4150-BB38-66808EE3D931}" type="datetimeFigureOut">
              <a:rPr lang="en-US" smtClean="0"/>
              <a:t>8/25/2021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C017C7-FAE9-4F57-8CC4-364DE6A378C7}" type="slidenum">
              <a:rPr lang="en-US" smtClean="0"/>
              <a:t>‹#›</a:t>
            </a:fld>
            <a:endParaRPr lang="en-US"/>
          </a:p>
        </p:txBody>
      </p:sp>
    </p:spTree>
    <p:extLst>
      <p:ext uri="{BB962C8B-B14F-4D97-AF65-F5344CB8AC3E}">
        <p14:creationId xmlns:p14="http://schemas.microsoft.com/office/powerpoint/2010/main" val="924354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C3D89-3D3C-4150-BB38-66808EE3D931}" type="datetimeFigureOut">
              <a:rPr lang="en-US" smtClean="0"/>
              <a:t>8/25/2021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017C7-FAE9-4F57-8CC4-364DE6A378C7}" type="slidenum">
              <a:rPr lang="en-US" smtClean="0"/>
              <a:t>‹#›</a:t>
            </a:fld>
            <a:endParaRPr lang="en-US"/>
          </a:p>
        </p:txBody>
      </p:sp>
    </p:spTree>
    <p:extLst>
      <p:ext uri="{BB962C8B-B14F-4D97-AF65-F5344CB8AC3E}">
        <p14:creationId xmlns:p14="http://schemas.microsoft.com/office/powerpoint/2010/main" val="1988040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5C3D89-3D3C-4150-BB38-66808EE3D931}" type="datetimeFigureOut">
              <a:rPr lang="en-US" smtClean="0"/>
              <a:t>8/25/2021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5C017C7-FAE9-4F57-8CC4-364DE6A378C7}" type="slidenum">
              <a:rPr lang="en-US" smtClean="0"/>
              <a:t>‹#›</a:t>
            </a:fld>
            <a:endParaRPr lang="en-US"/>
          </a:p>
        </p:txBody>
      </p:sp>
    </p:spTree>
    <p:extLst>
      <p:ext uri="{BB962C8B-B14F-4D97-AF65-F5344CB8AC3E}">
        <p14:creationId xmlns:p14="http://schemas.microsoft.com/office/powerpoint/2010/main" val="13958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5C3D89-3D3C-4150-BB38-66808EE3D931}" type="datetimeFigureOut">
              <a:rPr lang="en-US" smtClean="0"/>
              <a:t>8/25/2021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5C017C7-FAE9-4F57-8CC4-364DE6A378C7}" type="slidenum">
              <a:rPr lang="en-US" smtClean="0"/>
              <a:t>‹#›</a:t>
            </a:fld>
            <a:endParaRPr lang="en-US"/>
          </a:p>
        </p:txBody>
      </p:sp>
    </p:spTree>
    <p:extLst>
      <p:ext uri="{BB962C8B-B14F-4D97-AF65-F5344CB8AC3E}">
        <p14:creationId xmlns:p14="http://schemas.microsoft.com/office/powerpoint/2010/main" val="251643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C5C3D89-3D3C-4150-BB38-66808EE3D931}" type="datetimeFigureOut">
              <a:rPr lang="en-US" smtClean="0"/>
              <a:t>8/25/2021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5C017C7-FAE9-4F57-8CC4-364DE6A378C7}" type="slidenum">
              <a:rPr lang="en-US" smtClean="0"/>
              <a:t>‹#›</a:t>
            </a:fld>
            <a:endParaRPr lang="en-US"/>
          </a:p>
        </p:txBody>
      </p:sp>
    </p:spTree>
    <p:extLst>
      <p:ext uri="{BB962C8B-B14F-4D97-AF65-F5344CB8AC3E}">
        <p14:creationId xmlns:p14="http://schemas.microsoft.com/office/powerpoint/2010/main" val="16482768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List_of_London_borough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sky, outdoor, water, city&#10;&#10;Description automatically generated">
            <a:extLst>
              <a:ext uri="{FF2B5EF4-FFF2-40B4-BE49-F238E27FC236}">
                <a16:creationId xmlns:a16="http://schemas.microsoft.com/office/drawing/2014/main" id="{C70FED57-AE7D-41B7-91F5-72068A0757D5}"/>
              </a:ext>
            </a:extLst>
          </p:cNvPr>
          <p:cNvPicPr/>
          <p:nvPr/>
        </p:nvPicPr>
        <p:blipFill rotWithShape="1">
          <a:blip r:embed="rId2" cstate="print">
            <a:extLst>
              <a:ext uri="{28A0092B-C50C-407E-A947-70E740481C1C}">
                <a14:useLocalDpi xmlns:a14="http://schemas.microsoft.com/office/drawing/2010/main" val="0"/>
              </a:ext>
            </a:extLst>
          </a:blip>
          <a:srcRect l="16312" r="5798" b="2"/>
          <a:stretch/>
        </p:blipFill>
        <p:spPr bwMode="auto">
          <a:xfrm>
            <a:off x="633999" y="1054100"/>
            <a:ext cx="5462001" cy="4382677"/>
          </a:xfrm>
          <a:prstGeom prst="rect">
            <a:avLst/>
          </a:prstGeom>
          <a:noFill/>
        </p:spPr>
      </p:pic>
      <p:sp>
        <p:nvSpPr>
          <p:cNvPr id="2" name="Title 1">
            <a:extLst>
              <a:ext uri="{FF2B5EF4-FFF2-40B4-BE49-F238E27FC236}">
                <a16:creationId xmlns:a16="http://schemas.microsoft.com/office/drawing/2014/main" id="{356BA359-08F6-4A9B-9175-5C5FB1835CCE}"/>
              </a:ext>
            </a:extLst>
          </p:cNvPr>
          <p:cNvSpPr>
            <a:spLocks noGrp="1"/>
          </p:cNvSpPr>
          <p:nvPr>
            <p:ph type="ctrTitle"/>
          </p:nvPr>
        </p:nvSpPr>
        <p:spPr>
          <a:xfrm>
            <a:off x="6713220" y="1054100"/>
            <a:ext cx="4615180" cy="3736099"/>
          </a:xfrm>
        </p:spPr>
        <p:txBody>
          <a:bodyPr anchor="ctr">
            <a:normAutofit/>
          </a:bodyPr>
          <a:lstStyle/>
          <a:p>
            <a:pPr marL="0" marR="0">
              <a:spcBef>
                <a:spcPts val="0"/>
              </a:spcBef>
              <a:spcAft>
                <a:spcPts val="800"/>
              </a:spcAft>
            </a:pPr>
            <a:r>
              <a:rPr lang="en-US" sz="3800" b="1" dirty="0">
                <a:effectLst/>
                <a:latin typeface="Times New Roman" panose="02020603050405020304" pitchFamily="18" charset="0"/>
                <a:ea typeface="Calibri" panose="020F0502020204030204" pitchFamily="34" charset="0"/>
                <a:cs typeface="Times New Roman" panose="02020603050405020304" pitchFamily="18" charset="0"/>
              </a:rPr>
              <a:t>Capstone Project</a:t>
            </a:r>
            <a:br>
              <a:rPr lang="en-US" sz="3800" dirty="0">
                <a:effectLst/>
                <a:latin typeface="Times New Roman" panose="02020603050405020304" pitchFamily="18" charset="0"/>
                <a:ea typeface="Calibri" panose="020F0502020204030204" pitchFamily="34" charset="0"/>
                <a:cs typeface="Times New Roman" panose="02020603050405020304" pitchFamily="18" charset="0"/>
              </a:rPr>
            </a:br>
            <a:r>
              <a:rPr lang="en-US" sz="3800" b="1" dirty="0">
                <a:effectLst/>
                <a:latin typeface="Times New Roman" panose="02020603050405020304" pitchFamily="18" charset="0"/>
                <a:ea typeface="Calibri" panose="020F0502020204030204" pitchFamily="34" charset="0"/>
                <a:cs typeface="Times New Roman" panose="02020603050405020304" pitchFamily="18" charset="0"/>
              </a:rPr>
              <a:t>The Battle of Neighborhoods</a:t>
            </a:r>
            <a:br>
              <a:rPr lang="en-US" sz="38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3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3800" dirty="0"/>
          </a:p>
        </p:txBody>
      </p:sp>
      <p:sp>
        <p:nvSpPr>
          <p:cNvPr id="3" name="Subtitle 2">
            <a:extLst>
              <a:ext uri="{FF2B5EF4-FFF2-40B4-BE49-F238E27FC236}">
                <a16:creationId xmlns:a16="http://schemas.microsoft.com/office/drawing/2014/main" id="{F3C333FF-99A2-4168-A6F3-8BC69926EA77}"/>
              </a:ext>
            </a:extLst>
          </p:cNvPr>
          <p:cNvSpPr>
            <a:spLocks noGrp="1"/>
          </p:cNvSpPr>
          <p:nvPr>
            <p:ph type="subTitle" idx="1"/>
          </p:nvPr>
        </p:nvSpPr>
        <p:spPr>
          <a:xfrm>
            <a:off x="6713220" y="4790199"/>
            <a:ext cx="4615180" cy="668769"/>
          </a:xfrm>
        </p:spPr>
        <p:txBody>
          <a:bodyPr>
            <a:normAutofit/>
          </a:bodyPr>
          <a:lstStyle/>
          <a:p>
            <a:r>
              <a:rPr lang="en-US" sz="2000" dirty="0"/>
              <a:t>By: Gargi Misra</a:t>
            </a:r>
          </a:p>
        </p:txBody>
      </p:sp>
    </p:spTree>
    <p:extLst>
      <p:ext uri="{BB962C8B-B14F-4D97-AF65-F5344CB8AC3E}">
        <p14:creationId xmlns:p14="http://schemas.microsoft.com/office/powerpoint/2010/main" val="1347856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A31ECE-6524-4ED7-A64B-DDA5C0A8A162}"/>
              </a:ext>
            </a:extLst>
          </p:cNvPr>
          <p:cNvSpPr>
            <a:spLocks noGrp="1"/>
          </p:cNvSpPr>
          <p:nvPr>
            <p:ph type="title"/>
          </p:nvPr>
        </p:nvSpPr>
        <p:spPr>
          <a:xfrm>
            <a:off x="1069848" y="484632"/>
            <a:ext cx="10058400" cy="1609344"/>
          </a:xfrm>
        </p:spPr>
        <p:txBody>
          <a:bodyPr>
            <a:normAutofit/>
          </a:bodyPr>
          <a:lstStyle/>
          <a:p>
            <a:r>
              <a:rPr lang="en-US" b="1">
                <a:effectLst/>
                <a:latin typeface="Times New Roman" panose="02020603050405020304" pitchFamily="18" charset="0"/>
                <a:ea typeface="Calibri" panose="020F0502020204030204" pitchFamily="34" charset="0"/>
                <a:cs typeface="Times New Roman" panose="02020603050405020304" pitchFamily="18" charset="0"/>
              </a:rPr>
              <a:t>Introduction/Business Problem</a:t>
            </a:r>
            <a:endParaRPr lang="en-US"/>
          </a:p>
        </p:txBody>
      </p:sp>
      <p:sp>
        <p:nvSpPr>
          <p:cNvPr id="3" name="Content Placeholder 2">
            <a:extLst>
              <a:ext uri="{FF2B5EF4-FFF2-40B4-BE49-F238E27FC236}">
                <a16:creationId xmlns:a16="http://schemas.microsoft.com/office/drawing/2014/main" id="{061F8AF3-175B-41D6-B598-0680174817CA}"/>
              </a:ext>
            </a:extLst>
          </p:cNvPr>
          <p:cNvSpPr>
            <a:spLocks noGrp="1"/>
          </p:cNvSpPr>
          <p:nvPr>
            <p:ph idx="1"/>
          </p:nvPr>
        </p:nvSpPr>
        <p:spPr>
          <a:xfrm>
            <a:off x="1069848" y="2320412"/>
            <a:ext cx="10058400" cy="3851787"/>
          </a:xfrm>
        </p:spPr>
        <p:txBody>
          <a:bodyPr>
            <a:normAutofit/>
          </a:bodyPr>
          <a:lstStyle/>
          <a:p>
            <a:r>
              <a:rPr lang="en-US">
                <a:effectLst/>
                <a:latin typeface="Times New Roman" panose="02020603050405020304" pitchFamily="18" charset="0"/>
                <a:ea typeface="Calibri" panose="020F0502020204030204" pitchFamily="34" charset="0"/>
              </a:rPr>
              <a:t>If you are a first-time visitor to London, it can seem like an overwhelming place because there are so many popular places to visit, such as the iconic clock tower called ‘Big Ben’, London Bridge, London Eye, Westminster Abbey, Buckingham Palace, Windsor Castle, museums, and the list goes on.</a:t>
            </a:r>
          </a:p>
          <a:p>
            <a:r>
              <a:rPr lang="en-US">
                <a:effectLst/>
                <a:latin typeface="Times New Roman" panose="02020603050405020304" pitchFamily="18" charset="0"/>
                <a:ea typeface="Calibri" panose="020F0502020204030204" pitchFamily="34" charset="0"/>
                <a:cs typeface="Times New Roman" panose="02020603050405020304" pitchFamily="18" charset="0"/>
              </a:rPr>
              <a:t>What kinds of restaurants are available in London? This project will help answer this question using Foursquare API, which is an independent location data platform that provides diverse detailed information about venues and their locations.</a:t>
            </a:r>
          </a:p>
          <a:p>
            <a:endParaRPr lang="en-US"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1591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F00F09-913D-4236-A945-BA518768EB94}"/>
              </a:ext>
            </a:extLst>
          </p:cNvPr>
          <p:cNvSpPr>
            <a:spLocks noGrp="1"/>
          </p:cNvSpPr>
          <p:nvPr>
            <p:ph type="title"/>
          </p:nvPr>
        </p:nvSpPr>
        <p:spPr>
          <a:xfrm>
            <a:off x="1069848" y="484632"/>
            <a:ext cx="10058400" cy="1609344"/>
          </a:xfrm>
        </p:spPr>
        <p:txBody>
          <a:bodyPr>
            <a:normAutofit/>
          </a:bodyPr>
          <a:lstStyle/>
          <a:p>
            <a:r>
              <a:rPr lang="en-US" b="1" dirty="0">
                <a:effectLst/>
                <a:latin typeface="Times New Roman" panose="02020603050405020304" pitchFamily="18" charset="0"/>
                <a:ea typeface="Calibri" panose="020F0502020204030204" pitchFamily="34" charset="0"/>
                <a:cs typeface="Times New Roman" panose="02020603050405020304" pitchFamily="18" charset="0"/>
              </a:rPr>
              <a:t>Data Description</a:t>
            </a:r>
            <a:br>
              <a:rPr lang="en-US"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6CB92F7A-BE70-401B-93CD-966D2F7A58D2}"/>
              </a:ext>
            </a:extLst>
          </p:cNvPr>
          <p:cNvSpPr>
            <a:spLocks noGrp="1"/>
          </p:cNvSpPr>
          <p:nvPr>
            <p:ph idx="1"/>
          </p:nvPr>
        </p:nvSpPr>
        <p:spPr>
          <a:xfrm>
            <a:off x="1069848" y="2320412"/>
            <a:ext cx="10058400" cy="3851787"/>
          </a:xfrm>
        </p:spPr>
        <p:txBody>
          <a:bodyPr>
            <a:normAutofit/>
          </a:bodyPr>
          <a:lstStyle/>
          <a:p>
            <a:r>
              <a:rPr lang="en-US" b="0">
                <a:effectLst/>
                <a:ea typeface="Calibri" panose="020F0502020204030204" pitchFamily="34" charset="0"/>
              </a:rPr>
              <a:t>Wikipedia is a good source to retrieve London’s list of boroughs and </a:t>
            </a:r>
            <a:r>
              <a:rPr lang="en-US" b="0" err="1">
                <a:effectLst/>
                <a:ea typeface="Calibri" panose="020F0502020204030204" pitchFamily="34" charset="0"/>
              </a:rPr>
              <a:t>geopy</a:t>
            </a:r>
            <a:r>
              <a:rPr lang="en-US" b="0">
                <a:effectLst/>
                <a:ea typeface="Calibri" panose="020F0502020204030204" pitchFamily="34" charset="0"/>
              </a:rPr>
              <a:t> library will be used to get coordinates</a:t>
            </a:r>
            <a:r>
              <a:rPr lang="en-US" b="0">
                <a:effectLst/>
                <a:ea typeface="Calibri" panose="020F0502020204030204" pitchFamily="34" charset="0"/>
                <a:cs typeface="Times New Roman" panose="02020603050405020304" pitchFamily="18" charset="0"/>
              </a:rPr>
              <a:t> for those boroughs</a:t>
            </a:r>
            <a:r>
              <a:rPr lang="en-US" b="0">
                <a:effectLst/>
                <a:ea typeface="Calibri" panose="020F0502020204030204" pitchFamily="34" charset="0"/>
              </a:rPr>
              <a:t>.</a:t>
            </a:r>
          </a:p>
          <a:p>
            <a:r>
              <a:rPr lang="en-US">
                <a:ea typeface="Calibri" panose="020F0502020204030204" pitchFamily="34" charset="0"/>
              </a:rPr>
              <a:t>G</a:t>
            </a:r>
            <a:r>
              <a:rPr lang="en-US" b="0">
                <a:effectLst/>
                <a:ea typeface="Calibri" panose="020F0502020204030204" pitchFamily="34" charset="0"/>
              </a:rPr>
              <a:t>eographical data, such as boroughs (neighborhoods), coordinates (latitude and longitude) will be needed to display these locations on maps.</a:t>
            </a:r>
          </a:p>
          <a:p>
            <a:r>
              <a:rPr lang="en-US" b="0">
                <a:effectLst/>
                <a:latin typeface="Times New Roman" panose="02020603050405020304" pitchFamily="18" charset="0"/>
                <a:ea typeface="Times New Roman" panose="02020603050405020304" pitchFamily="18" charset="0"/>
              </a:rPr>
              <a:t>Information regarding venues in each borough will be obtained from Foursquare API, which is an independent location data platform that provides diverse detailed information about venues and their locations.</a:t>
            </a:r>
            <a:endParaRPr lang="en-US">
              <a:effectLst/>
              <a:latin typeface="Times New Roman" panose="02020603050405020304" pitchFamily="18" charset="0"/>
              <a:ea typeface="Times New Roman" panose="02020603050405020304" pitchFamily="18" charset="0"/>
            </a:endParaRPr>
          </a:p>
          <a:p>
            <a:pPr marL="0" marR="0" indent="0">
              <a:spcBef>
                <a:spcPts val="1200"/>
              </a:spcBef>
              <a:spcAft>
                <a:spcPts val="0"/>
              </a:spcAft>
              <a:buNone/>
            </a:pPr>
            <a:r>
              <a:rPr lang="en-US" b="1" u="sng">
                <a:effectLst/>
                <a:latin typeface="Times New Roman" panose="02020603050405020304" pitchFamily="18" charset="0"/>
                <a:ea typeface="Times New Roman" panose="02020603050405020304" pitchFamily="18" charset="0"/>
              </a:rPr>
              <a:t>Data Source for London’s boroughs:</a:t>
            </a:r>
            <a:endParaRPr lang="en-US">
              <a:effectLst/>
              <a:latin typeface="Times New Roman" panose="02020603050405020304" pitchFamily="18" charset="0"/>
              <a:ea typeface="Times New Roman" panose="02020603050405020304" pitchFamily="18" charset="0"/>
            </a:endParaRPr>
          </a:p>
          <a:p>
            <a:r>
              <a:rPr lang="en-US" b="0">
                <a:effectLst/>
                <a:ea typeface="Calibri" panose="020F0502020204030204" pitchFamily="34" charset="0"/>
              </a:rPr>
              <a:t> </a:t>
            </a:r>
            <a:r>
              <a:rPr lang="en-US" b="0" u="sng">
                <a:effectLst/>
                <a:ea typeface="Calibri" panose="020F0502020204030204" pitchFamily="34" charset="0"/>
                <a:hlinkClick r:id="rId4"/>
              </a:rPr>
              <a:t>https://en.wikipedia.org/wiki/List_of_London_boroughs</a:t>
            </a:r>
            <a:endParaRPr lang="en-US"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2387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E48B-7F5F-4E15-864B-BD946DDB3696}"/>
              </a:ext>
            </a:extLst>
          </p:cNvPr>
          <p:cNvSpPr>
            <a:spLocks noGrp="1"/>
          </p:cNvSpPr>
          <p:nvPr>
            <p:ph type="title"/>
          </p:nvPr>
        </p:nvSpPr>
        <p:spPr/>
        <p:txBody>
          <a:bodyPr/>
          <a:lstStyle/>
          <a:p>
            <a:r>
              <a:rPr lang="en-US" sz="2400" cap="none" dirty="0">
                <a:effectLst/>
                <a:latin typeface="Times New Roman" panose="02020603050405020304" pitchFamily="18" charset="0"/>
                <a:ea typeface="Calibri" panose="020F0502020204030204" pitchFamily="34" charset="0"/>
                <a:cs typeface="Times New Roman" panose="02020603050405020304" pitchFamily="18" charset="0"/>
              </a:rPr>
              <a:t>The folium library plots a map where we can see the all the boroughs in </a:t>
            </a:r>
            <a:r>
              <a:rPr lang="en-US" sz="2400" cap="none" dirty="0" err="1">
                <a:effectLst/>
                <a:latin typeface="Times New Roman" panose="02020603050405020304" pitchFamily="18" charset="0"/>
                <a:ea typeface="Calibri" panose="020F0502020204030204" pitchFamily="34" charset="0"/>
                <a:cs typeface="Times New Roman" panose="02020603050405020304" pitchFamily="18" charset="0"/>
              </a:rPr>
              <a:t>london</a:t>
            </a:r>
            <a:r>
              <a:rPr lang="en-US" sz="2400" cap="none" dirty="0">
                <a:effectLst/>
                <a:latin typeface="Times New Roman" panose="02020603050405020304" pitchFamily="18" charset="0"/>
                <a:ea typeface="Calibri" panose="020F0502020204030204" pitchFamily="34" charset="0"/>
                <a:cs typeface="Times New Roman" panose="02020603050405020304" pitchFamily="18" charset="0"/>
              </a:rPr>
              <a:t>.</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pic>
        <p:nvPicPr>
          <p:cNvPr id="4" name="Content Placeholder 3" descr="Map&#10;&#10;Description automatically generated">
            <a:extLst>
              <a:ext uri="{FF2B5EF4-FFF2-40B4-BE49-F238E27FC236}">
                <a16:creationId xmlns:a16="http://schemas.microsoft.com/office/drawing/2014/main" id="{47DB148D-FD58-425D-9F6B-669A0EBBEBEA}"/>
              </a:ext>
            </a:extLst>
          </p:cNvPr>
          <p:cNvPicPr>
            <a:picLocks noGrp="1"/>
          </p:cNvPicPr>
          <p:nvPr>
            <p:ph idx="1"/>
          </p:nvPr>
        </p:nvPicPr>
        <p:blipFill>
          <a:blip r:embed="rId2"/>
          <a:stretch>
            <a:fillRect/>
          </a:stretch>
        </p:blipFill>
        <p:spPr>
          <a:xfrm>
            <a:off x="2246513" y="2120900"/>
            <a:ext cx="7705323" cy="4051300"/>
          </a:xfrm>
          <a:prstGeom prst="rect">
            <a:avLst/>
          </a:prstGeom>
        </p:spPr>
      </p:pic>
    </p:spTree>
    <p:extLst>
      <p:ext uri="{BB962C8B-B14F-4D97-AF65-F5344CB8AC3E}">
        <p14:creationId xmlns:p14="http://schemas.microsoft.com/office/powerpoint/2010/main" val="2883949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F91F-B2AD-4F43-BF00-9B9A264FC57A}"/>
              </a:ext>
            </a:extLst>
          </p:cNvPr>
          <p:cNvSpPr>
            <a:spLocks noGrp="1"/>
          </p:cNvSpPr>
          <p:nvPr>
            <p:ph type="title"/>
          </p:nvPr>
        </p:nvSpPr>
        <p:spPr/>
        <p:txBody>
          <a:bodyPr>
            <a:noAutofit/>
          </a:bodyPr>
          <a:lstStyle/>
          <a:p>
            <a:pPr marL="0" marR="0">
              <a:lnSpc>
                <a:spcPct val="107000"/>
              </a:lnSpc>
              <a:spcBef>
                <a:spcPts val="0"/>
              </a:spcBef>
              <a:spcAft>
                <a:spcPts val="800"/>
              </a:spcAft>
            </a:pPr>
            <a:r>
              <a:rPr lang="en-US" sz="2000" cap="none" dirty="0">
                <a:effectLst/>
                <a:latin typeface="Times New Roman" panose="02020603050405020304" pitchFamily="18" charset="0"/>
                <a:ea typeface="Calibri" panose="020F0502020204030204" pitchFamily="34" charset="0"/>
                <a:cs typeface="Times New Roman" panose="02020603050405020304" pitchFamily="18" charset="0"/>
              </a:rPr>
              <a:t>Fast food and </a:t>
            </a:r>
            <a:r>
              <a:rPr lang="en-US" sz="2000" cap="none" dirty="0" err="1">
                <a:effectLst/>
                <a:latin typeface="Times New Roman" panose="02020603050405020304" pitchFamily="18" charset="0"/>
                <a:ea typeface="Calibri" panose="020F0502020204030204" pitchFamily="34" charset="0"/>
                <a:cs typeface="Times New Roman" panose="02020603050405020304" pitchFamily="18" charset="0"/>
              </a:rPr>
              <a:t>italian</a:t>
            </a:r>
            <a:r>
              <a:rPr lang="en-US" sz="2000" cap="none" dirty="0">
                <a:effectLst/>
                <a:latin typeface="Times New Roman" panose="02020603050405020304" pitchFamily="18" charset="0"/>
                <a:ea typeface="Calibri" panose="020F0502020204030204" pitchFamily="34" charset="0"/>
                <a:cs typeface="Times New Roman" panose="02020603050405020304" pitchFamily="18" charset="0"/>
              </a:rPr>
              <a:t> restaurants have the highest number of restaurants compared to other restaurants followed by restaurant category, which is not very descriptive in the food it offers. Indian restaurant has the fourth highest frequency of restaurants in </a:t>
            </a:r>
            <a:r>
              <a:rPr lang="en-US" sz="2000" cap="none" dirty="0" err="1">
                <a:effectLst/>
                <a:latin typeface="Times New Roman" panose="02020603050405020304" pitchFamily="18" charset="0"/>
                <a:ea typeface="Calibri" panose="020F0502020204030204" pitchFamily="34" charset="0"/>
                <a:cs typeface="Times New Roman" panose="02020603050405020304" pitchFamily="18" charset="0"/>
              </a:rPr>
              <a:t>london</a:t>
            </a:r>
            <a:r>
              <a:rPr lang="en-US" sz="2000" cap="none"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4" name="Content Placeholder 3" descr="Chart, bar chart&#10;&#10;Description automatically generated">
            <a:extLst>
              <a:ext uri="{FF2B5EF4-FFF2-40B4-BE49-F238E27FC236}">
                <a16:creationId xmlns:a16="http://schemas.microsoft.com/office/drawing/2014/main" id="{6E87D937-70F9-4DCF-915B-C5015E1D9186}"/>
              </a:ext>
            </a:extLst>
          </p:cNvPr>
          <p:cNvPicPr>
            <a:picLocks noGrp="1"/>
          </p:cNvPicPr>
          <p:nvPr>
            <p:ph idx="1"/>
          </p:nvPr>
        </p:nvPicPr>
        <p:blipFill>
          <a:blip r:embed="rId2"/>
          <a:stretch>
            <a:fillRect/>
          </a:stretch>
        </p:blipFill>
        <p:spPr>
          <a:xfrm>
            <a:off x="2340959" y="2120900"/>
            <a:ext cx="7516432" cy="4051300"/>
          </a:xfrm>
          <a:prstGeom prst="rect">
            <a:avLst/>
          </a:prstGeom>
        </p:spPr>
      </p:pic>
    </p:spTree>
    <p:extLst>
      <p:ext uri="{BB962C8B-B14F-4D97-AF65-F5344CB8AC3E}">
        <p14:creationId xmlns:p14="http://schemas.microsoft.com/office/powerpoint/2010/main" val="941008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AF59-12A2-4435-969C-E6CB92D2461A}"/>
              </a:ext>
            </a:extLst>
          </p:cNvPr>
          <p:cNvSpPr>
            <a:spLocks noGrp="1"/>
          </p:cNvSpPr>
          <p:nvPr>
            <p:ph type="title"/>
          </p:nvPr>
        </p:nvSpPr>
        <p:spPr/>
        <p:txBody>
          <a:bodyPr>
            <a:normAutofit/>
          </a:bodyPr>
          <a:lstStyle/>
          <a:p>
            <a:r>
              <a:rPr lang="en-US" sz="2400" cap="none" dirty="0">
                <a:effectLst/>
                <a:latin typeface="Times New Roman" panose="02020603050405020304" pitchFamily="18" charset="0"/>
                <a:ea typeface="Calibri" panose="020F0502020204030204" pitchFamily="34" charset="0"/>
              </a:rPr>
              <a:t>Top 10 most common venues for </a:t>
            </a:r>
            <a:r>
              <a:rPr lang="en-US" sz="2400" cap="none" dirty="0">
                <a:latin typeface="Times New Roman" panose="02020603050405020304" pitchFamily="18" charset="0"/>
                <a:ea typeface="Calibri" panose="020F0502020204030204" pitchFamily="34" charset="0"/>
              </a:rPr>
              <a:t>the first 5 </a:t>
            </a:r>
            <a:r>
              <a:rPr lang="en-US" sz="2400" cap="none" dirty="0">
                <a:effectLst/>
                <a:latin typeface="Times New Roman" panose="02020603050405020304" pitchFamily="18" charset="0"/>
                <a:ea typeface="Calibri" panose="020F0502020204030204" pitchFamily="34" charset="0"/>
              </a:rPr>
              <a:t>boroughs</a:t>
            </a:r>
            <a:endParaRPr lang="en-US" sz="2400" cap="none" dirty="0"/>
          </a:p>
        </p:txBody>
      </p:sp>
      <p:pic>
        <p:nvPicPr>
          <p:cNvPr id="4" name="Content Placeholder 3" descr="Table&#10;&#10;Description automatically generated">
            <a:extLst>
              <a:ext uri="{FF2B5EF4-FFF2-40B4-BE49-F238E27FC236}">
                <a16:creationId xmlns:a16="http://schemas.microsoft.com/office/drawing/2014/main" id="{45E49ECD-4E44-4F6C-9246-48965E3D0BD5}"/>
              </a:ext>
            </a:extLst>
          </p:cNvPr>
          <p:cNvPicPr>
            <a:picLocks noGrp="1"/>
          </p:cNvPicPr>
          <p:nvPr>
            <p:ph idx="1"/>
          </p:nvPr>
        </p:nvPicPr>
        <p:blipFill>
          <a:blip r:embed="rId2"/>
          <a:stretch>
            <a:fillRect/>
          </a:stretch>
        </p:blipFill>
        <p:spPr>
          <a:xfrm>
            <a:off x="1069975" y="2654663"/>
            <a:ext cx="10058400" cy="2983774"/>
          </a:xfrm>
          <a:prstGeom prst="rect">
            <a:avLst/>
          </a:prstGeom>
        </p:spPr>
      </p:pic>
    </p:spTree>
    <p:extLst>
      <p:ext uri="{BB962C8B-B14F-4D97-AF65-F5344CB8AC3E}">
        <p14:creationId xmlns:p14="http://schemas.microsoft.com/office/powerpoint/2010/main" val="152996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61E0-4908-4835-ADD3-B9A93ADDE09E}"/>
              </a:ext>
            </a:extLst>
          </p:cNvPr>
          <p:cNvSpPr>
            <a:spLocks noGrp="1"/>
          </p:cNvSpPr>
          <p:nvPr>
            <p:ph type="title"/>
          </p:nvPr>
        </p:nvSpPr>
        <p:spPr/>
        <p:txBody>
          <a:bodyPr/>
          <a:lstStyle/>
          <a:p>
            <a:r>
              <a:rPr lang="en-US" sz="2400" cap="none" dirty="0">
                <a:effectLst/>
                <a:latin typeface="Times New Roman" panose="02020603050405020304" pitchFamily="18" charset="0"/>
                <a:ea typeface="Calibri" panose="020F0502020204030204" pitchFamily="34" charset="0"/>
                <a:cs typeface="Times New Roman" panose="02020603050405020304" pitchFamily="18" charset="0"/>
              </a:rPr>
              <a:t>4 clusters of 10 most common restaurant types in </a:t>
            </a:r>
            <a:r>
              <a:rPr lang="en-US" sz="2400" cap="none" dirty="0">
                <a:latin typeface="Times New Roman" panose="02020603050405020304" pitchFamily="18" charset="0"/>
                <a:ea typeface="Calibri" panose="020F0502020204030204" pitchFamily="34" charset="0"/>
                <a:cs typeface="Times New Roman" panose="02020603050405020304" pitchFamily="18" charset="0"/>
              </a:rPr>
              <a:t>L</a:t>
            </a:r>
            <a:r>
              <a:rPr lang="en-US" sz="2400" cap="none" dirty="0">
                <a:effectLst/>
                <a:latin typeface="Times New Roman" panose="02020603050405020304" pitchFamily="18" charset="0"/>
                <a:ea typeface="Calibri" panose="020F0502020204030204" pitchFamily="34" charset="0"/>
                <a:cs typeface="Times New Roman" panose="02020603050405020304" pitchFamily="18" charset="0"/>
              </a:rPr>
              <a:t>ondon</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pic>
        <p:nvPicPr>
          <p:cNvPr id="4" name="Content Placeholder 3" descr="Map&#10;&#10;Description automatically generated">
            <a:extLst>
              <a:ext uri="{FF2B5EF4-FFF2-40B4-BE49-F238E27FC236}">
                <a16:creationId xmlns:a16="http://schemas.microsoft.com/office/drawing/2014/main" id="{1D18A29C-383D-4D61-8A0F-A4EDCE86987C}"/>
              </a:ext>
            </a:extLst>
          </p:cNvPr>
          <p:cNvPicPr>
            <a:picLocks noGrp="1"/>
          </p:cNvPicPr>
          <p:nvPr>
            <p:ph idx="1"/>
          </p:nvPr>
        </p:nvPicPr>
        <p:blipFill>
          <a:blip r:embed="rId2"/>
          <a:stretch>
            <a:fillRect/>
          </a:stretch>
        </p:blipFill>
        <p:spPr>
          <a:xfrm>
            <a:off x="2522236" y="2120900"/>
            <a:ext cx="7153877" cy="4051300"/>
          </a:xfrm>
          <a:prstGeom prst="rect">
            <a:avLst/>
          </a:prstGeom>
        </p:spPr>
      </p:pic>
    </p:spTree>
    <p:extLst>
      <p:ext uri="{BB962C8B-B14F-4D97-AF65-F5344CB8AC3E}">
        <p14:creationId xmlns:p14="http://schemas.microsoft.com/office/powerpoint/2010/main" val="71099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694C-C3D6-427E-B67F-3949FEF9F7A2}"/>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Comparing Clusters</a:t>
            </a:r>
          </a:p>
        </p:txBody>
      </p:sp>
      <p:pic>
        <p:nvPicPr>
          <p:cNvPr id="4" name="Content Placeholder 3" descr="A picture containing chart&#10;&#10;Description automatically generated">
            <a:extLst>
              <a:ext uri="{FF2B5EF4-FFF2-40B4-BE49-F238E27FC236}">
                <a16:creationId xmlns:a16="http://schemas.microsoft.com/office/drawing/2014/main" id="{B6BF19FF-4A58-4D8B-9135-FB82C944EF44}"/>
              </a:ext>
            </a:extLst>
          </p:cNvPr>
          <p:cNvPicPr>
            <a:picLocks noGrp="1"/>
          </p:cNvPicPr>
          <p:nvPr>
            <p:ph idx="1"/>
          </p:nvPr>
        </p:nvPicPr>
        <p:blipFill>
          <a:blip r:embed="rId2"/>
          <a:stretch>
            <a:fillRect/>
          </a:stretch>
        </p:blipFill>
        <p:spPr>
          <a:xfrm>
            <a:off x="1527226" y="2120900"/>
            <a:ext cx="9143897" cy="4051300"/>
          </a:xfrm>
          <a:prstGeom prst="rect">
            <a:avLst/>
          </a:prstGeom>
        </p:spPr>
      </p:pic>
    </p:spTree>
    <p:extLst>
      <p:ext uri="{BB962C8B-B14F-4D97-AF65-F5344CB8AC3E}">
        <p14:creationId xmlns:p14="http://schemas.microsoft.com/office/powerpoint/2010/main" val="395922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50F-3B2C-4D60-A365-A21F25D5234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08DFE77-86D8-4AD6-BC28-61F5146A70C8}"/>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Cluster 2 has the highest number of boroughs and has the most restaurants and a variety of cuisine types.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Kingston upon Thames has the most variety in the restaurants (27) followed by Islington (26).</a:t>
            </a:r>
          </a:p>
          <a:p>
            <a:r>
              <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Each borough has the most common restaurant which may be same or different from other boroughs.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1844618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27</TotalTime>
  <Words>363</Words>
  <Application>Microsoft Office PowerPoint</Application>
  <PresentationFormat>Widescreen</PresentationFormat>
  <Paragraphs>19</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Rockwell</vt:lpstr>
      <vt:lpstr>Rockwell Condensed</vt:lpstr>
      <vt:lpstr>Rockwell Extra Bold</vt:lpstr>
      <vt:lpstr>Times New Roman</vt:lpstr>
      <vt:lpstr>Wingdings</vt:lpstr>
      <vt:lpstr>Wood Type</vt:lpstr>
      <vt:lpstr>Capstone Project The Battle of Neighborhoods  </vt:lpstr>
      <vt:lpstr>Introduction/Business Problem</vt:lpstr>
      <vt:lpstr>Data Description </vt:lpstr>
      <vt:lpstr>The folium library plots a map where we can see the all the boroughs in london. </vt:lpstr>
      <vt:lpstr>Fast food and italian restaurants have the highest number of restaurants compared to other restaurants followed by restaurant category, which is not very descriptive in the food it offers. Indian restaurant has the fourth highest frequency of restaurants in london.</vt:lpstr>
      <vt:lpstr>Top 10 most common venues for the first 5 boroughs</vt:lpstr>
      <vt:lpstr>4 clusters of 10 most common restaurant types in London </vt:lpstr>
      <vt:lpstr>Comparing Clusters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 of Neighborhoods  </dc:title>
  <dc:creator>Gargi Misra</dc:creator>
  <cp:lastModifiedBy>Gargi Misra</cp:lastModifiedBy>
  <cp:revision>1</cp:revision>
  <dcterms:created xsi:type="dcterms:W3CDTF">2021-08-26T01:30:41Z</dcterms:created>
  <dcterms:modified xsi:type="dcterms:W3CDTF">2021-08-26T01:58:02Z</dcterms:modified>
</cp:coreProperties>
</file>